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9" r:id="rId2"/>
    <p:sldId id="263" r:id="rId3"/>
    <p:sldId id="282" r:id="rId4"/>
    <p:sldId id="257" r:id="rId5"/>
    <p:sldId id="260" r:id="rId6"/>
    <p:sldId id="278" r:id="rId7"/>
    <p:sldId id="28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95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ED001-DB34-4260-8D31-789DCE1E53B6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AC007-8926-4475-8742-1C4D8C3E4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81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AC007-8926-4475-8742-1C4D8C3E437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86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8F11D-DC27-E23B-8EA6-244ED2792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119466-7394-4551-1E5B-625F8A345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D08E9-572A-CBDE-EFAF-B98115CA4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BF0BC-85AF-85D6-37A2-53807748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1ADA3-362B-886D-B047-35A43FEF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92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0C2F1-E9B9-7346-A688-2AAC96EEE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2FEE3B-160A-C22B-851B-C5D31736D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5C427-F61A-85C3-7B05-DABC5656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F4A93-405A-2F99-87B3-AA9FC14F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DDD42-F2FA-59B7-EF7D-8708F7F7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04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21A0CF-8A02-F8BF-ECBF-FA2A890DB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A5E7F-2504-AE1C-936F-9AD8E3E73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2A589-061B-6074-1770-7916874B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85E10-F38E-FD57-D69F-C13348CE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1C3F1-120B-6A44-AE73-B55A6A8E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49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FA5F2-9E88-A04C-B800-BC15450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CFB84-451C-5534-C000-DE1EBBFD3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EBE10-E773-5335-963C-8A877038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C8F7E-77E5-8181-579F-99F7CA4A5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45FB9-5D71-11F9-E9DB-BD80F565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794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62F1A-1FA4-5A48-80A3-B004ABD4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6234F-9AB0-FE07-7F9F-E8199798D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7FBC-31CB-5798-F2C6-F6E44429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CDCD1-5155-FE2E-DF6D-1844D5518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104FB-5862-8774-298B-CEAA3D3B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47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072AA-7C74-7D26-1CFC-C6B46755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97F06-7660-6EF0-5618-05FC56601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E1091-0415-7FC3-7550-D79CE2451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8DD9C-7323-21E5-DA5C-155771DC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4AF57-BE77-2D31-5ABA-F87CF66B9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55588-BD79-094E-8784-25F5CBC4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96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1AF33-695C-81A8-2CFE-7FE37DEA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067B8-39AB-CE10-7F26-68B8E98B5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E9FB0-6672-F630-AD1D-492609356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9E87E4-6372-AF2A-ADD9-7D3272C7E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E6310-F4ED-996A-0092-651EB0C3F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FA96F0-9478-F327-4DA9-02231A1D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AC4D46-46ED-79A2-B5FA-B00D60640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73F2F7-B2F5-CD30-F94E-EE10EDF42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61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364D9-07B9-4348-4DCD-AF084294E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3174E-61A6-3530-C937-6C065072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37D71-C8A5-D617-9ABD-217CB6C4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68FA1-47F4-4746-6DEF-B2DC11A83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3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D4CE3C-853C-F7C9-3294-0DC3BBB6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8B6303-9625-0F19-3BAD-4D6D8E16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62665-6278-FC96-7897-62B11421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2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01F08-52E0-6CB8-34B5-B6AFD2F8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D4559-6F22-909B-45BF-324751C46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8BCC1-4B8F-54D5-3385-A928AF11C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D2629-9305-52BA-D4B3-A235F1E2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60654-1218-536F-3DE9-22F3FD4A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5CD23-FD4E-36BE-8945-C1545D0B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4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DEDE-3DC0-7900-9499-B0FCEB8D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3D16A2-4798-CB92-9C5B-31EF2EADA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7B1449-BCBF-19F8-3682-447954E63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34574-F717-F2A1-6991-7569F7B8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36034-4A60-2276-8649-AA401A4F1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723B9-2EB6-F73A-88C2-EEAE6FC6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20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18CA3D-E374-7573-DB0F-6F0E71F6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3D459-EC1A-FF34-A98A-4E9E2BB29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55463-C9E8-7FCA-BEE6-3ECBEFC09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93E2C-9D4D-40DA-9A11-47A80CF6D111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B1525-B1D5-1BE3-1213-6427A6AEE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A8B3-30F1-9713-1AB4-393383F96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hyperlink" Target="https://www.google.co.uk/imgres?imgurl=https://images-na.ssl-images-amazon.com/images/I/91lzKfYihSL.jpg&amp;imgrefurl=https://www.amazon.co.uk/Welcome-Alien-School-Caryl-Hart/dp/0857072579&amp;docid=JFgmsvQ-vu5JOM&amp;tbnid=Vm4p07XlJbHu6M:&amp;vet=10ahUKEwi80qLxj6jhAhWVoXEKHSmmCu4QMwg_KAAwAA..i&amp;w=2098&amp;h=2560&amp;bih=651&amp;biw=1366&amp;q=alien%20school&amp;ved=0ahUKEwi80qLxj6jhAhWVoXEKHSmmCu4QMwg_KAAwAA&amp;iact=mrc&amp;uact=8" TargetMode="Externa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hyperlink" Target="https://www.marylandbiodiversity.com/view/183" TargetMode="External"/><Relationship Id="rId18" Type="http://schemas.openxmlformats.org/officeDocument/2006/relationships/image" Target="../media/image29.png"/><Relationship Id="rId3" Type="http://schemas.openxmlformats.org/officeDocument/2006/relationships/image" Target="../media/image18.png"/><Relationship Id="rId21" Type="http://schemas.openxmlformats.org/officeDocument/2006/relationships/image" Target="../media/image31.jpeg"/><Relationship Id="rId7" Type="http://schemas.openxmlformats.org/officeDocument/2006/relationships/image" Target="../media/image22.jpeg"/><Relationship Id="rId12" Type="http://schemas.openxmlformats.org/officeDocument/2006/relationships/image" Target="../media/image26.jpg"/><Relationship Id="rId17" Type="http://schemas.openxmlformats.org/officeDocument/2006/relationships/hyperlink" Target="https://www.publicdomainpictures.net/en/view-image.php?image=244476&amp;picture=deer" TargetMode="External"/><Relationship Id="rId2" Type="http://schemas.openxmlformats.org/officeDocument/2006/relationships/image" Target="../media/image17.png"/><Relationship Id="rId16" Type="http://schemas.openxmlformats.org/officeDocument/2006/relationships/image" Target="../media/image28.jpg"/><Relationship Id="rId20" Type="http://schemas.openxmlformats.org/officeDocument/2006/relationships/hyperlink" Target="https://en.wikipedia.org/wiki/Beave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5" Type="http://schemas.openxmlformats.org/officeDocument/2006/relationships/hyperlink" Target="https://www.publicdomainpictures.net/view-image.php?image=67399&amp;picture=squirrel-sitting-on-the-branch" TargetMode="External"/><Relationship Id="rId10" Type="http://schemas.openxmlformats.org/officeDocument/2006/relationships/image" Target="../media/image24.png"/><Relationship Id="rId19" Type="http://schemas.openxmlformats.org/officeDocument/2006/relationships/image" Target="../media/image30.jpg"/><Relationship Id="rId4" Type="http://schemas.openxmlformats.org/officeDocument/2006/relationships/image" Target="../media/image19.png"/><Relationship Id="rId9" Type="http://schemas.openxmlformats.org/officeDocument/2006/relationships/hyperlink" Target="https://pxhere.com/en/photo/288788" TargetMode="External"/><Relationship Id="rId14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705" y="244603"/>
            <a:ext cx="6226590" cy="59344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5701953"/>
            <a:ext cx="9906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What Makes My World Wonderful?</a:t>
            </a:r>
          </a:p>
          <a:p>
            <a:pPr algn="ctr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Year 1 - Autumn 1</a:t>
            </a:r>
          </a:p>
        </p:txBody>
      </p:sp>
    </p:spTree>
    <p:extLst>
      <p:ext uri="{BB962C8B-B14F-4D97-AF65-F5344CB8AC3E}">
        <p14:creationId xmlns:p14="http://schemas.microsoft.com/office/powerpoint/2010/main" val="1601300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1151776" y="1344855"/>
            <a:ext cx="1433250" cy="30025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74295" tIns="37148" rIns="74295" bIns="3714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pa San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Fiction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271623" y="1957459"/>
            <a:ext cx="1673264" cy="456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74295" tIns="37148" rIns="74295" bIns="37148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pa San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Core Texts</a:t>
            </a:r>
          </a:p>
        </p:txBody>
      </p:sp>
      <p:sp>
        <p:nvSpPr>
          <p:cNvPr id="2" name="AutoShape 3" descr="Image result for alien school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35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5" descr="Image result for alien school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387475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019" y="1786209"/>
            <a:ext cx="1280296" cy="15525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326" y="1786209"/>
            <a:ext cx="1274720" cy="15525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06" y="1786209"/>
            <a:ext cx="1308628" cy="12560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019" y="3487418"/>
            <a:ext cx="1280296" cy="14510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0231" y="3487418"/>
            <a:ext cx="1274072" cy="14510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0231" y="5109081"/>
            <a:ext cx="1274072" cy="15027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5557" y="1786209"/>
            <a:ext cx="1247402" cy="12560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954" y="3187762"/>
            <a:ext cx="1302880" cy="12560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0141" y="3183330"/>
            <a:ext cx="1248843" cy="12560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205" y="4589315"/>
            <a:ext cx="1311341" cy="14016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9043" y="5109081"/>
            <a:ext cx="1274271" cy="15027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14672" y="2613239"/>
            <a:ext cx="2039281" cy="14510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79111" y="4589315"/>
            <a:ext cx="1243848" cy="1409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38877" y="2613239"/>
            <a:ext cx="1295267" cy="14510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A90506-90BE-99EB-0678-E9E86E6DBDD5}"/>
              </a:ext>
            </a:extLst>
          </p:cNvPr>
          <p:cNvSpPr/>
          <p:nvPr/>
        </p:nvSpPr>
        <p:spPr>
          <a:xfrm>
            <a:off x="3795910" y="240802"/>
            <a:ext cx="461049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400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Resource Hub</a:t>
            </a:r>
          </a:p>
          <a:p>
            <a:pPr algn="ctr"/>
            <a:r>
              <a:rPr lang="en-GB" sz="2400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What Makes My World Wonderful?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3E683B-11EE-5A8B-F9C2-AD92ABC25E22}"/>
              </a:ext>
            </a:extLst>
          </p:cNvPr>
          <p:cNvSpPr txBox="1">
            <a:spLocks/>
          </p:cNvSpPr>
          <p:nvPr/>
        </p:nvSpPr>
        <p:spPr>
          <a:xfrm>
            <a:off x="9675320" y="1344854"/>
            <a:ext cx="1433250" cy="30025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74295" tIns="37148" rIns="74295" bIns="3714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pa San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Non-Fiction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05C06A-8D9D-BEAA-39E5-1040D56A20C6}"/>
              </a:ext>
            </a:extLst>
          </p:cNvPr>
          <p:cNvSpPr txBox="1">
            <a:spLocks/>
          </p:cNvSpPr>
          <p:nvPr/>
        </p:nvSpPr>
        <p:spPr>
          <a:xfrm>
            <a:off x="4564237" y="4261021"/>
            <a:ext cx="3088035" cy="63040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74295" tIns="37148" rIns="74295" bIns="3714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pa San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Padlet</a:t>
            </a:r>
          </a:p>
          <a:p>
            <a:pPr algn="ctr"/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Links to relevant learning.</a:t>
            </a:r>
          </a:p>
        </p:txBody>
      </p:sp>
      <p:pic>
        <p:nvPicPr>
          <p:cNvPr id="7" name="Picture 6" descr="A qr code with a few squares">
            <a:extLst>
              <a:ext uri="{FF2B5EF4-FFF2-40B4-BE49-F238E27FC236}">
                <a16:creationId xmlns:a16="http://schemas.microsoft.com/office/drawing/2014/main" id="{9E0AE6AD-C065-1625-801F-88FD5237D7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94" y="4985996"/>
            <a:ext cx="1748919" cy="1748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9B492A-3454-D99C-4025-2626809ABEF1}"/>
              </a:ext>
            </a:extLst>
          </p:cNvPr>
          <p:cNvSpPr txBox="1"/>
          <p:nvPr/>
        </p:nvSpPr>
        <p:spPr>
          <a:xfrm>
            <a:off x="10024825" y="73720"/>
            <a:ext cx="209715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Year 1 - Autumn 1</a:t>
            </a:r>
          </a:p>
        </p:txBody>
      </p:sp>
    </p:spTree>
    <p:extLst>
      <p:ext uri="{BB962C8B-B14F-4D97-AF65-F5344CB8AC3E}">
        <p14:creationId xmlns:p14="http://schemas.microsoft.com/office/powerpoint/2010/main" val="2628054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F0B05F-D629-5D45-1CA6-CDCEB1B23DD5}"/>
              </a:ext>
            </a:extLst>
          </p:cNvPr>
          <p:cNvSpPr/>
          <p:nvPr/>
        </p:nvSpPr>
        <p:spPr>
          <a:xfrm>
            <a:off x="0" y="69272"/>
            <a:ext cx="12192000" cy="16735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Year 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llout: Right Arrow 2">
            <a:extLst>
              <a:ext uri="{FF2B5EF4-FFF2-40B4-BE49-F238E27FC236}">
                <a16:creationId xmlns:a16="http://schemas.microsoft.com/office/drawing/2014/main" id="{0385D6AF-8599-0A6C-0774-363855099855}"/>
              </a:ext>
            </a:extLst>
          </p:cNvPr>
          <p:cNvSpPr/>
          <p:nvPr/>
        </p:nvSpPr>
        <p:spPr>
          <a:xfrm>
            <a:off x="221676" y="228599"/>
            <a:ext cx="2743200" cy="1413164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I know the basic parts of my body and can talk about how I have changed.</a:t>
            </a:r>
          </a:p>
        </p:txBody>
      </p:sp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BF619CEB-82A7-AE88-6B2B-F3CB9AB1E4B5}"/>
              </a:ext>
            </a:extLst>
          </p:cNvPr>
          <p:cNvSpPr/>
          <p:nvPr/>
        </p:nvSpPr>
        <p:spPr>
          <a:xfrm>
            <a:off x="6206839" y="228599"/>
            <a:ext cx="2743200" cy="1413164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I know what is the same and what is different between humans and animals.</a:t>
            </a:r>
          </a:p>
        </p:txBody>
      </p:sp>
      <p:sp>
        <p:nvSpPr>
          <p:cNvPr id="5" name="Callout: Right Arrow 4">
            <a:extLst>
              <a:ext uri="{FF2B5EF4-FFF2-40B4-BE49-F238E27FC236}">
                <a16:creationId xmlns:a16="http://schemas.microsoft.com/office/drawing/2014/main" id="{33E8B9B4-9242-BED5-BE27-4A781AC1A44C}"/>
              </a:ext>
            </a:extLst>
          </p:cNvPr>
          <p:cNvSpPr/>
          <p:nvPr/>
        </p:nvSpPr>
        <p:spPr>
          <a:xfrm>
            <a:off x="3241963" y="228599"/>
            <a:ext cx="2743200" cy="1413164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I know who is in my family and where we live.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453F1F-8917-ACFB-5191-AF5566EB80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520" y="2400272"/>
            <a:ext cx="3383844" cy="4011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D93B6F-0834-DF8B-D0DF-0921E1EE95A5}"/>
              </a:ext>
            </a:extLst>
          </p:cNvPr>
          <p:cNvSpPr txBox="1"/>
          <p:nvPr/>
        </p:nvSpPr>
        <p:spPr>
          <a:xfrm>
            <a:off x="527725" y="1890429"/>
            <a:ext cx="2299854" cy="33855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Parts of the human body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C5AD9A-8DEF-8BF1-9200-ED2FDA856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904" y="2177174"/>
            <a:ext cx="2087927" cy="1445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CD2961-4B98-FA3B-2D6D-38AA4C7B4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771" y="1833681"/>
            <a:ext cx="2584056" cy="8114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AE8FB8-BAC8-0CC4-A90C-0B1A1942E752}"/>
              </a:ext>
            </a:extLst>
          </p:cNvPr>
          <p:cNvSpPr/>
          <p:nvPr/>
        </p:nvSpPr>
        <p:spPr>
          <a:xfrm>
            <a:off x="9171715" y="271304"/>
            <a:ext cx="2225485" cy="1413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What makes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my world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wonderful?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C:\Users\caroline.howett\AppData\Local\Microsoft\Windows\INetCache\Content.MSO\E459A87D.tmp">
            <a:extLst>
              <a:ext uri="{FF2B5EF4-FFF2-40B4-BE49-F238E27FC236}">
                <a16:creationId xmlns:a16="http://schemas.microsoft.com/office/drawing/2014/main" id="{043782D4-4868-9715-2DF4-66856828F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" b="3010"/>
          <a:stretch/>
        </p:blipFill>
        <p:spPr bwMode="auto">
          <a:xfrm>
            <a:off x="5076457" y="1627953"/>
            <a:ext cx="1019285" cy="169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avendish Close Infant and Nursery School">
            <a:extLst>
              <a:ext uri="{FF2B5EF4-FFF2-40B4-BE49-F238E27FC236}">
                <a16:creationId xmlns:a16="http://schemas.microsoft.com/office/drawing/2014/main" id="{DB5413BD-89C5-116E-D8BC-D990D4CAB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12" y="2197140"/>
            <a:ext cx="1675286" cy="97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caroline.howett\AppData\Local\Microsoft\Windows\INetCache\Content.MSO\151FC84B.tmp">
            <a:extLst>
              <a:ext uri="{FF2B5EF4-FFF2-40B4-BE49-F238E27FC236}">
                <a16:creationId xmlns:a16="http://schemas.microsoft.com/office/drawing/2014/main" id="{262BA62D-A41B-F05E-4574-DADF30CD79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5032" r="34277" b="5660"/>
          <a:stretch/>
        </p:blipFill>
        <p:spPr bwMode="auto">
          <a:xfrm>
            <a:off x="6034801" y="2734399"/>
            <a:ext cx="1578373" cy="11199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567B16-1C9E-2291-6717-96FD5336FC15}"/>
              </a:ext>
            </a:extLst>
          </p:cNvPr>
          <p:cNvSpPr txBox="1"/>
          <p:nvPr/>
        </p:nvSpPr>
        <p:spPr>
          <a:xfrm>
            <a:off x="3516965" y="1802689"/>
            <a:ext cx="1413164" cy="33855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Our local area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F76ED8-45CC-2679-9587-24C98885B2BA}"/>
              </a:ext>
            </a:extLst>
          </p:cNvPr>
          <p:cNvSpPr txBox="1"/>
          <p:nvPr/>
        </p:nvSpPr>
        <p:spPr>
          <a:xfrm>
            <a:off x="5319096" y="3254363"/>
            <a:ext cx="828675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maps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8AE4C2-9920-396B-96E6-0E58CFF70C7B}"/>
              </a:ext>
            </a:extLst>
          </p:cNvPr>
          <p:cNvSpPr txBox="1"/>
          <p:nvPr/>
        </p:nvSpPr>
        <p:spPr>
          <a:xfrm>
            <a:off x="7431189" y="3254363"/>
            <a:ext cx="645106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park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  <a:cs typeface="+mn-cs"/>
            </a:endParaRPr>
          </a:p>
        </p:txBody>
      </p:sp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7F67D1CB-C523-D19F-2B03-3C0E8AC80861}"/>
              </a:ext>
            </a:extLst>
          </p:cNvPr>
          <p:cNvGraphicFramePr>
            <a:graphicFrameLocks noGrp="1"/>
          </p:cNvGraphicFramePr>
          <p:nvPr/>
        </p:nvGraphicFramePr>
        <p:xfrm>
          <a:off x="7347002" y="3642618"/>
          <a:ext cx="4777761" cy="3053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057">
                  <a:extLst>
                    <a:ext uri="{9D8B030D-6E8A-4147-A177-3AD203B41FA5}">
                      <a16:colId xmlns:a16="http://schemas.microsoft.com/office/drawing/2014/main" val="2272407887"/>
                    </a:ext>
                  </a:extLst>
                </a:gridCol>
                <a:gridCol w="3544704">
                  <a:extLst>
                    <a:ext uri="{9D8B030D-6E8A-4147-A177-3AD203B41FA5}">
                      <a16:colId xmlns:a16="http://schemas.microsoft.com/office/drawing/2014/main" val="933824142"/>
                    </a:ext>
                  </a:extLst>
                </a:gridCol>
              </a:tblGrid>
              <a:tr h="338887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Animal vocabulary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GB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70106"/>
                  </a:ext>
                </a:extLst>
              </a:tr>
              <a:tr h="3597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amphibian</a:t>
                      </a:r>
                      <a:endParaRPr lang="en-GB" sz="16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Animal</a:t>
                      </a: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 with cold blood, lays eggs, has webbed feet and moist skin.</a:t>
                      </a:r>
                      <a:endParaRPr lang="en-GB" sz="12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153425256"/>
                  </a:ext>
                </a:extLst>
              </a:tr>
              <a:tr h="3388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bird</a:t>
                      </a:r>
                      <a:endParaRPr lang="en-GB" sz="16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Animal</a:t>
                      </a:r>
                      <a:r>
                        <a:rPr lang="en-GB" sz="1200" baseline="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 with warm blood, feathers, beaks, 2 legs and wings.</a:t>
                      </a:r>
                      <a:endParaRPr lang="en-GB" sz="1200" dirty="0">
                        <a:latin typeface="Sassoon Infant Rg" panose="02000503030000020003" pitchFamily="2" charset="0"/>
                        <a:ea typeface="Sassoon Infant Rg" panose="02000503030000020003" pitchFamily="2" charset="0"/>
                      </a:endParaRP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207588350"/>
                  </a:ext>
                </a:extLst>
              </a:tr>
              <a:tr h="3597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fish</a:t>
                      </a:r>
                      <a:endParaRPr lang="en-GB" sz="16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Animals which</a:t>
                      </a: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 swim, have scales, gills and fins. They lay their eggs in water.</a:t>
                      </a:r>
                      <a:endParaRPr lang="en-GB" sz="12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1485385086"/>
                  </a:ext>
                </a:extLst>
              </a:tr>
              <a:tr h="3597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mammal</a:t>
                      </a:r>
                      <a:endParaRPr lang="en-GB" sz="16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Animals that are warm blooded, have fur or hair, drink their</a:t>
                      </a: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 mother's milk and gives birth to live young.</a:t>
                      </a:r>
                      <a:endParaRPr lang="en-GB" sz="12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2089639774"/>
                  </a:ext>
                </a:extLst>
              </a:tr>
              <a:tr h="2330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cold blooded</a:t>
                      </a: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The blood</a:t>
                      </a: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 is cold e.g. frog, lizard.</a:t>
                      </a:r>
                      <a:endParaRPr lang="en-GB" sz="12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3547395072"/>
                  </a:ext>
                </a:extLst>
              </a:tr>
              <a:tr h="2378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carnivore</a:t>
                      </a: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Animal that only eats meat.</a:t>
                      </a: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3036986468"/>
                  </a:ext>
                </a:extLst>
              </a:tr>
              <a:tr h="3284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omnivore</a:t>
                      </a:r>
                      <a:endParaRPr lang="en-GB" sz="16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Animals</a:t>
                      </a: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 that eat meat and plants.</a:t>
                      </a: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2934960692"/>
                  </a:ext>
                </a:extLst>
              </a:tr>
              <a:tr h="3284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herbivore</a:t>
                      </a: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Animal that only eats plants.</a:t>
                      </a: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168568913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D3848AD-6B4F-6A91-D112-E99080141C3C}"/>
              </a:ext>
            </a:extLst>
          </p:cNvPr>
          <p:cNvSpPr txBox="1"/>
          <p:nvPr/>
        </p:nvSpPr>
        <p:spPr>
          <a:xfrm>
            <a:off x="9543203" y="3234883"/>
            <a:ext cx="158380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landmarks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76B758-F816-6A6C-4830-7DA0124E117B}"/>
              </a:ext>
            </a:extLst>
          </p:cNvPr>
          <p:cNvSpPr txBox="1"/>
          <p:nvPr/>
        </p:nvSpPr>
        <p:spPr>
          <a:xfrm>
            <a:off x="3721355" y="3234883"/>
            <a:ext cx="969599" cy="33855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Animals</a:t>
            </a:r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52B0570A-26CA-677B-6210-AF9338DC3AD5}"/>
              </a:ext>
            </a:extLst>
          </p:cNvPr>
          <p:cNvGraphicFramePr>
            <a:graphicFrameLocks noGrp="1"/>
          </p:cNvGraphicFramePr>
          <p:nvPr/>
        </p:nvGraphicFramePr>
        <p:xfrm>
          <a:off x="3368512" y="3624259"/>
          <a:ext cx="2957415" cy="311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961">
                  <a:extLst>
                    <a:ext uri="{9D8B030D-6E8A-4147-A177-3AD203B41FA5}">
                      <a16:colId xmlns:a16="http://schemas.microsoft.com/office/drawing/2014/main" val="1410441250"/>
                    </a:ext>
                  </a:extLst>
                </a:gridCol>
                <a:gridCol w="1227454">
                  <a:extLst>
                    <a:ext uri="{9D8B030D-6E8A-4147-A177-3AD203B41FA5}">
                      <a16:colId xmlns:a16="http://schemas.microsoft.com/office/drawing/2014/main" val="1413690143"/>
                    </a:ext>
                  </a:extLst>
                </a:gridCol>
              </a:tblGrid>
              <a:tr h="389034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British animals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671449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Grass snake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93618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Hedgehog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986937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Squirrel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215980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525501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Beaver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571930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Brown Trout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900714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Common Frog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958739"/>
                  </a:ext>
                </a:extLst>
              </a:tr>
            </a:tbl>
          </a:graphicData>
        </a:graphic>
      </p:graphicFrame>
      <p:pic>
        <p:nvPicPr>
          <p:cNvPr id="31" name="Picture 30" descr="A snake on the ground&#10;&#10;Description automatically generated">
            <a:extLst>
              <a:ext uri="{FF2B5EF4-FFF2-40B4-BE49-F238E27FC236}">
                <a16:creationId xmlns:a16="http://schemas.microsoft.com/office/drawing/2014/main" id="{CDB323CE-C10E-9BB0-C48A-D779DE8BC9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705468" y="4001711"/>
            <a:ext cx="734835" cy="524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1DBDA-5E14-E0C1-BE68-3E425488CD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8700" y="4405841"/>
            <a:ext cx="902720" cy="4498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61CEC4-40D7-4B4D-EFD4-8000942B10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5469" y="6245581"/>
            <a:ext cx="754199" cy="490493"/>
          </a:xfrm>
          <a:prstGeom prst="rect">
            <a:avLst/>
          </a:prstGeom>
        </p:spPr>
      </p:pic>
      <p:pic>
        <p:nvPicPr>
          <p:cNvPr id="41" name="Picture 40" descr="A fish on a net">
            <a:extLst>
              <a:ext uri="{FF2B5EF4-FFF2-40B4-BE49-F238E27FC236}">
                <a16:creationId xmlns:a16="http://schemas.microsoft.com/office/drawing/2014/main" id="{F91584B1-33AE-5F9F-A7FB-DC7AA29AC07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11014" r="3806" b="23392"/>
          <a:stretch/>
        </p:blipFill>
        <p:spPr>
          <a:xfrm>
            <a:off x="5174253" y="5911037"/>
            <a:ext cx="1118359" cy="428966"/>
          </a:xfrm>
          <a:prstGeom prst="rect">
            <a:avLst/>
          </a:prstGeom>
        </p:spPr>
      </p:pic>
      <p:pic>
        <p:nvPicPr>
          <p:cNvPr id="44" name="Picture 43" descr="A squirrel on a tree branch&#10;&#10;Description automatically generated">
            <a:extLst>
              <a:ext uri="{FF2B5EF4-FFF2-40B4-BE49-F238E27FC236}">
                <a16:creationId xmlns:a16="http://schemas.microsoft.com/office/drawing/2014/main" id="{B498D32E-353D-AF1B-C60A-D0340312633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r="34078"/>
          <a:stretch/>
        </p:blipFill>
        <p:spPr>
          <a:xfrm>
            <a:off x="4711799" y="4628361"/>
            <a:ext cx="647020" cy="649723"/>
          </a:xfrm>
          <a:prstGeom prst="rect">
            <a:avLst/>
          </a:prstGeom>
        </p:spPr>
      </p:pic>
      <p:pic>
        <p:nvPicPr>
          <p:cNvPr id="36" name="Picture 35" descr="A group of deer with antlers grazing on grass">
            <a:extLst>
              <a:ext uri="{FF2B5EF4-FFF2-40B4-BE49-F238E27FC236}">
                <a16:creationId xmlns:a16="http://schemas.microsoft.com/office/drawing/2014/main" id="{FFD04B28-D2E7-CB14-E0C0-403325B4E8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5291563" y="5076017"/>
            <a:ext cx="933174" cy="6221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1E8E07-0450-C42C-D86A-43DA58C70F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91806" y="1629224"/>
            <a:ext cx="2532957" cy="11951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E9B86D-DCE2-4724-4496-371EFDF76C09}"/>
              </a:ext>
            </a:extLst>
          </p:cNvPr>
          <p:cNvSpPr txBox="1"/>
          <p:nvPr/>
        </p:nvSpPr>
        <p:spPr>
          <a:xfrm>
            <a:off x="10540963" y="2802068"/>
            <a:ext cx="158380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St Mary’s Church</a:t>
            </a:r>
          </a:p>
        </p:txBody>
      </p:sp>
      <p:pic>
        <p:nvPicPr>
          <p:cNvPr id="38" name="Picture 37" descr="A beaver sitting on the ground">
            <a:extLst>
              <a:ext uri="{FF2B5EF4-FFF2-40B4-BE49-F238E27FC236}">
                <a16:creationId xmlns:a16="http://schemas.microsoft.com/office/drawing/2014/main" id="{842633FE-265D-ADD7-BE76-66E4FE1FED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4711799" y="5402710"/>
            <a:ext cx="619420" cy="622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2C3FA7-0440-4C23-7331-0BFBD6C67AB8}"/>
              </a:ext>
            </a:extLst>
          </p:cNvPr>
          <p:cNvSpPr txBox="1"/>
          <p:nvPr/>
        </p:nvSpPr>
        <p:spPr>
          <a:xfrm>
            <a:off x="6352294" y="5593831"/>
            <a:ext cx="963217" cy="430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  <a:cs typeface="+mn-cs"/>
              </a:rPr>
              <a:t>David Attenborough</a:t>
            </a:r>
          </a:p>
        </p:txBody>
      </p:sp>
      <p:pic>
        <p:nvPicPr>
          <p:cNvPr id="1026" name="Picture 2" descr="David Attenborough | Biography, Documentaries, A Life on Our Planet, TV  Shows, &amp; Facts | Britannica">
            <a:extLst>
              <a:ext uri="{FF2B5EF4-FFF2-40B4-BE49-F238E27FC236}">
                <a16:creationId xmlns:a16="http://schemas.microsoft.com/office/drawing/2014/main" id="{4ADA60F0-3F2B-7549-D0D1-ACC92752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09" y="4274950"/>
            <a:ext cx="971786" cy="123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43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4109" y="1650381"/>
            <a:ext cx="6138104" cy="3453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Effect on the reader:</a:t>
            </a:r>
          </a:p>
          <a:p>
            <a:pPr algn="ctr"/>
            <a:endParaRPr lang="en-GB" sz="160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5329" y="2619830"/>
            <a:ext cx="2940190" cy="1358671"/>
          </a:xfrm>
          <a:prstGeom prst="rect">
            <a:avLst/>
          </a:prstGeom>
          <a:solidFill>
            <a:srgbClr val="F2F2F2">
              <a:alpha val="87843"/>
            </a:srgbClr>
          </a:solidFill>
          <a:ln w="28575">
            <a:solidFill>
              <a:srgbClr val="000000">
                <a:alpha val="6117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Audience and Purpose: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Create a class museum of interesting facts about animals and humans.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4300" y="2022403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be clear and understand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4300" y="4458341"/>
            <a:ext cx="188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Inform / explain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9698" y="4458341"/>
            <a:ext cx="167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be interested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7762211" y="4107904"/>
            <a:ext cx="242614" cy="28853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352560" y="2624354"/>
            <a:ext cx="254102" cy="17329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4440775" y="4162662"/>
            <a:ext cx="229606" cy="23377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53023" y="2247146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Letter formation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669465" y="5154644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Scientific vocabulary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47249" y="5781467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Interesting adjectives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46205" y="5648653"/>
            <a:ext cx="159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‘and’ to join 2 sentences.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2814209" y="1727809"/>
            <a:ext cx="202780" cy="1284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 flipV="1">
            <a:off x="3197547" y="1275573"/>
            <a:ext cx="0" cy="26194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766165" y="2340538"/>
            <a:ext cx="250824" cy="13868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645554" y="4676571"/>
            <a:ext cx="250824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</p:cNvCxnSpPr>
          <p:nvPr/>
        </p:nvCxnSpPr>
        <p:spPr>
          <a:xfrm flipH="1">
            <a:off x="2927550" y="5298777"/>
            <a:ext cx="206559" cy="2851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438500" y="5115738"/>
            <a:ext cx="304472" cy="16754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8734512" y="5289288"/>
            <a:ext cx="14060" cy="38237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645417" y="1376072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Use bullet points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03185" y="4231314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Full sentence</a:t>
            </a:r>
          </a:p>
        </p:txBody>
      </p:sp>
      <p:cxnSp>
        <p:nvCxnSpPr>
          <p:cNvPr id="35" name="Straight Arrow Connector 34"/>
          <p:cNvCxnSpPr>
            <a:cxnSpLocks/>
          </p:cNvCxnSpPr>
          <p:nvPr/>
        </p:nvCxnSpPr>
        <p:spPr>
          <a:xfrm>
            <a:off x="9438500" y="4396437"/>
            <a:ext cx="351288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36770" y="4231314"/>
            <a:ext cx="1708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pictures/</a:t>
            </a:r>
          </a:p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diagrams with description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21713" y="893621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finger spaces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84435" y="5642968"/>
            <a:ext cx="1708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pictures/</a:t>
            </a:r>
          </a:p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diagrams with labels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>
            <a:off x="4329939" y="5283286"/>
            <a:ext cx="110836" cy="38705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02" y="153267"/>
            <a:ext cx="2248269" cy="2244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48C735-49E9-BE17-3E84-5321B4B64AD2}"/>
              </a:ext>
            </a:extLst>
          </p:cNvPr>
          <p:cNvSpPr/>
          <p:nvPr/>
        </p:nvSpPr>
        <p:spPr>
          <a:xfrm>
            <a:off x="4187177" y="187614"/>
            <a:ext cx="381764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400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Writing features – non-fiction</a:t>
            </a:r>
          </a:p>
        </p:txBody>
      </p:sp>
    </p:spTree>
    <p:extLst>
      <p:ext uri="{BB962C8B-B14F-4D97-AF65-F5344CB8AC3E}">
        <p14:creationId xmlns:p14="http://schemas.microsoft.com/office/powerpoint/2010/main" val="110481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109312" y="1696815"/>
            <a:ext cx="6138104" cy="3453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Effect on the reader: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9895" y="3279238"/>
            <a:ext cx="2776939" cy="1601876"/>
          </a:xfrm>
          <a:prstGeom prst="rect">
            <a:avLst/>
          </a:prstGeom>
          <a:solidFill>
            <a:srgbClr val="F2F2F2">
              <a:alpha val="87843"/>
            </a:srgbClr>
          </a:solidFill>
          <a:ln w="28575">
            <a:solidFill>
              <a:srgbClr val="000000">
                <a:alpha val="6117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Audience and Purpose: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Write and perform a poem describing the animals from the Ugly Five.</a:t>
            </a:r>
            <a:endParaRPr lang="en-GB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ctr"/>
            <a:endParaRPr lang="en-GB" b="1" u="sng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5282" y="4119461"/>
            <a:ext cx="1537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Pleasure to read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5892" y="3937571"/>
            <a:ext cx="1582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give them a description of the animals.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96498" y="1806643"/>
            <a:ext cx="1431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make them think about different animals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373129" y="2940223"/>
            <a:ext cx="242763" cy="20093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678404" y="3840391"/>
            <a:ext cx="213599" cy="15221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364865" y="3937316"/>
            <a:ext cx="295062" cy="13864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212685" y="433240"/>
            <a:ext cx="1630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animal descriptions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63630" y="2917301"/>
            <a:ext cx="1553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Full stops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06706" y="4153773"/>
            <a:ext cx="1298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topic nouns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30631" y="4387292"/>
            <a:ext cx="1531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Sentences with capital letters .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2708273" y="4660317"/>
            <a:ext cx="283498" cy="3289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9019653" y="1238369"/>
            <a:ext cx="0" cy="25892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2799936" y="3174078"/>
            <a:ext cx="197806" cy="22014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9398831" y="4507716"/>
            <a:ext cx="297503" cy="162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917076" y="5284371"/>
            <a:ext cx="127247" cy="1923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92016" y="5517247"/>
            <a:ext cx="1298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solidFill>
                  <a:srgbClr val="FF0000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Begin to use rhyme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40364" y="2433271"/>
            <a:ext cx="159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animal vocabulary 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9332554" y="2402614"/>
            <a:ext cx="297356" cy="1329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9207988" y="5367832"/>
            <a:ext cx="287566" cy="14941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398831" y="5408949"/>
            <a:ext cx="129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adjectives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494952" y="187614"/>
            <a:ext cx="3202095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400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Writing features - fiction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42912" y="3605072"/>
            <a:ext cx="1298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Finger spaces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711027" y="3924846"/>
            <a:ext cx="264017" cy="7698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204-2695-4FC7-844D-91776A916784}" type="slidenum">
              <a:rPr lang="en-GB" smtClean="0"/>
              <a:t>5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259" y="1878127"/>
            <a:ext cx="1810459" cy="128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67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C7E7327-FD3A-57FD-6C60-E6DC47681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324"/>
            <a:ext cx="12192000" cy="68843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204-2695-4FC7-844D-91776A916784}" type="slidenum">
              <a:rPr lang="en-GB" smtClean="0"/>
              <a:t>6</a:t>
            </a:fld>
            <a:endParaRPr lang="en-GB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D9C4735-437B-04A0-03E1-E6F6A5223608}"/>
              </a:ext>
            </a:extLst>
          </p:cNvPr>
          <p:cNvSpPr/>
          <p:nvPr/>
        </p:nvSpPr>
        <p:spPr>
          <a:xfrm>
            <a:off x="4992702" y="2476177"/>
            <a:ext cx="2204134" cy="1879322"/>
          </a:xfrm>
          <a:prstGeom prst="roundRect">
            <a:avLst/>
          </a:prstGeom>
          <a:solidFill>
            <a:schemeClr val="bg1">
              <a:alpha val="83137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Year 1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Autumn Term 1: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In English, we will be writing…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74336-9D04-188E-C038-3002F1B6DCE0}"/>
              </a:ext>
            </a:extLst>
          </p:cNvPr>
          <p:cNvSpPr/>
          <p:nvPr/>
        </p:nvSpPr>
        <p:spPr>
          <a:xfrm>
            <a:off x="4383956" y="391529"/>
            <a:ext cx="3421626" cy="15043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Year 1</a:t>
            </a:r>
          </a:p>
          <a:p>
            <a:pPr algn="ctr"/>
            <a:r>
              <a:rPr lang="en-GB" sz="2200" b="1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What Makes My World Wonderful?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845BBE-15FE-1945-85B4-05FA19998817}"/>
              </a:ext>
            </a:extLst>
          </p:cNvPr>
          <p:cNvSpPr/>
          <p:nvPr/>
        </p:nvSpPr>
        <p:spPr>
          <a:xfrm>
            <a:off x="157315" y="1030842"/>
            <a:ext cx="3421625" cy="15043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1. </a:t>
            </a:r>
            <a:r>
              <a:rPr lang="en-GB" sz="20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Label body parts. Write sentences on which body parts helps us with our senses. </a:t>
            </a:r>
            <a:endParaRPr lang="en-GB" sz="220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AD03E3-FC72-B470-5468-890CE3A2D538}"/>
              </a:ext>
            </a:extLst>
          </p:cNvPr>
          <p:cNvSpPr/>
          <p:nvPr/>
        </p:nvSpPr>
        <p:spPr>
          <a:xfrm>
            <a:off x="157315" y="2797629"/>
            <a:ext cx="3421625" cy="15043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2. </a:t>
            </a:r>
            <a:r>
              <a:rPr lang="en-GB" sz="20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Draw our house and label it’s physical features. Write sentences to describe our house and its locality. </a:t>
            </a:r>
            <a:endParaRPr lang="en-GB" sz="220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E86C4A-3729-D3F8-9016-788F14AB696F}"/>
              </a:ext>
            </a:extLst>
          </p:cNvPr>
          <p:cNvSpPr/>
          <p:nvPr/>
        </p:nvSpPr>
        <p:spPr>
          <a:xfrm>
            <a:off x="157315" y="4564416"/>
            <a:ext cx="3421625" cy="15043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3. </a:t>
            </a:r>
            <a:r>
              <a:rPr lang="en-GB" sz="20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Create a British animal fact file.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Who am I? </a:t>
            </a:r>
            <a:endParaRPr lang="en-GB" sz="220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C65AC4-0586-A6DC-B55F-782609F4561E}"/>
              </a:ext>
            </a:extLst>
          </p:cNvPr>
          <p:cNvSpPr/>
          <p:nvPr/>
        </p:nvSpPr>
        <p:spPr>
          <a:xfrm>
            <a:off x="8610598" y="1030842"/>
            <a:ext cx="3421625" cy="15043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4. </a:t>
            </a:r>
            <a:r>
              <a:rPr lang="en-GB" sz="200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Write sentences using positional language to describe where the animals are. </a:t>
            </a:r>
            <a:endParaRPr lang="en-GB" sz="220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FE1882-4214-5463-9E25-900A9E6BAC12}"/>
              </a:ext>
            </a:extLst>
          </p:cNvPr>
          <p:cNvSpPr/>
          <p:nvPr/>
        </p:nvSpPr>
        <p:spPr>
          <a:xfrm>
            <a:off x="8610597" y="2797629"/>
            <a:ext cx="3421625" cy="15043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5/6. </a:t>
            </a:r>
            <a:r>
              <a:rPr lang="en-GB" sz="20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Create an information fact file on African animals. </a:t>
            </a:r>
            <a:endParaRPr lang="en-GB" sz="220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474ED3-84CE-8B9F-A68A-BFF483CCD9DB}"/>
              </a:ext>
            </a:extLst>
          </p:cNvPr>
          <p:cNvSpPr/>
          <p:nvPr/>
        </p:nvSpPr>
        <p:spPr>
          <a:xfrm>
            <a:off x="8610597" y="4564416"/>
            <a:ext cx="3421625" cy="15043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7. </a:t>
            </a:r>
            <a:r>
              <a:rPr lang="en-GB" sz="20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Write sentences using ‘and’. </a:t>
            </a:r>
            <a:endParaRPr lang="en-GB" sz="220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20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B1E727-15EA-0393-3EF0-977B8932894A}"/>
              </a:ext>
            </a:extLst>
          </p:cNvPr>
          <p:cNvSpPr/>
          <p:nvPr/>
        </p:nvSpPr>
        <p:spPr>
          <a:xfrm>
            <a:off x="368710" y="147484"/>
            <a:ext cx="11415251" cy="65630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73" y="487408"/>
            <a:ext cx="3424854" cy="1078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A84F8-7EA3-E648-F04D-2901C000E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5615">
            <a:off x="815519" y="349062"/>
            <a:ext cx="1416963" cy="1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C61D6-F8E2-D750-8C9F-336F1EE70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4059">
            <a:off x="9602613" y="362659"/>
            <a:ext cx="1794885" cy="1277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BFCF9F-55F0-2B9B-892F-8E1BA7EC8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4857">
            <a:off x="2498360" y="476234"/>
            <a:ext cx="1722563" cy="998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78612-ABE0-FA8F-7A51-52CA407C2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98329">
            <a:off x="7984828" y="496952"/>
            <a:ext cx="1425016" cy="9704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99721B-0E05-FB29-27E3-35D0FA91A38D}"/>
              </a:ext>
            </a:extLst>
          </p:cNvPr>
          <p:cNvSpPr txBox="1"/>
          <p:nvPr/>
        </p:nvSpPr>
        <p:spPr>
          <a:xfrm>
            <a:off x="1340874" y="1761740"/>
            <a:ext cx="9510251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‘Let’s Quiz’ </a:t>
            </a:r>
            <a:r>
              <a:rPr lang="en-GB" sz="16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is an exciting new game we have launched for the children.</a:t>
            </a:r>
          </a:p>
          <a:p>
            <a:pPr algn="ctr"/>
            <a:r>
              <a:rPr lang="en-GB" sz="16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At the end of every topic, they will take part in a fun quiz all about what they have learnt over the half-term. You can help your child to succeed and remember what they have learnt by talking about the questions together at home.</a:t>
            </a:r>
          </a:p>
          <a:p>
            <a:pPr algn="ctr"/>
            <a:endParaRPr lang="en-GB" sz="16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ctr"/>
            <a:r>
              <a:rPr lang="en-GB" sz="16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Research says that when children repeatedly return to previously learnt information, they are more likely to </a:t>
            </a:r>
            <a:r>
              <a:rPr lang="en-GB" sz="1600" b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‘Know and Remember More’ </a:t>
            </a:r>
            <a:r>
              <a:rPr lang="en-GB" sz="16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in the long term.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999CD2-C8F7-DE88-4A3E-63D398B3B05B}"/>
              </a:ext>
            </a:extLst>
          </p:cNvPr>
          <p:cNvGrpSpPr/>
          <p:nvPr/>
        </p:nvGrpSpPr>
        <p:grpSpPr>
          <a:xfrm>
            <a:off x="712297" y="3732534"/>
            <a:ext cx="6164411" cy="2616100"/>
            <a:chOff x="712294" y="3599396"/>
            <a:chExt cx="6164411" cy="26161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9C43BA-5599-30D3-0C06-A937F08AD5E6}"/>
                </a:ext>
              </a:extLst>
            </p:cNvPr>
            <p:cNvSpPr txBox="1"/>
            <p:nvPr/>
          </p:nvSpPr>
          <p:spPr>
            <a:xfrm>
              <a:off x="712296" y="3599396"/>
              <a:ext cx="628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Lucida Handwriting" panose="03010101010101010101" pitchFamily="66" charset="0"/>
                </a:rPr>
                <a:t>1.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DFF592-14D7-1EF4-4E9D-5EB350447FFF}"/>
                </a:ext>
              </a:extLst>
            </p:cNvPr>
            <p:cNvSpPr txBox="1"/>
            <p:nvPr/>
          </p:nvSpPr>
          <p:spPr>
            <a:xfrm>
              <a:off x="712296" y="4122616"/>
              <a:ext cx="628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Lucida Handwriting" panose="03010101010101010101" pitchFamily="66" charset="0"/>
                </a:rPr>
                <a:t>2.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F64846-55A2-8D16-2971-793147DA9991}"/>
                </a:ext>
              </a:extLst>
            </p:cNvPr>
            <p:cNvSpPr txBox="1"/>
            <p:nvPr/>
          </p:nvSpPr>
          <p:spPr>
            <a:xfrm>
              <a:off x="712296" y="4645836"/>
              <a:ext cx="628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Lucida Handwriting" panose="03010101010101010101" pitchFamily="66" charset="0"/>
                </a:rPr>
                <a:t>3.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CDE690-04B9-CC6E-58B5-00793DD524D6}"/>
                </a:ext>
              </a:extLst>
            </p:cNvPr>
            <p:cNvSpPr txBox="1"/>
            <p:nvPr/>
          </p:nvSpPr>
          <p:spPr>
            <a:xfrm>
              <a:off x="712295" y="5169056"/>
              <a:ext cx="628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Lucida Handwriting" panose="03010101010101010101" pitchFamily="66" charset="0"/>
                </a:rPr>
                <a:t>4.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07D22E9-AF37-325A-55A5-68DD8FA5266D}"/>
                </a:ext>
              </a:extLst>
            </p:cNvPr>
            <p:cNvSpPr txBox="1"/>
            <p:nvPr/>
          </p:nvSpPr>
          <p:spPr>
            <a:xfrm>
              <a:off x="712294" y="5692276"/>
              <a:ext cx="628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Lucida Handwriting" panose="03010101010101010101" pitchFamily="66" charset="0"/>
                </a:rPr>
                <a:t>5.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9466CE-AA0D-D73D-CEEC-C8A258D6A3D8}"/>
                </a:ext>
              </a:extLst>
            </p:cNvPr>
            <p:cNvSpPr txBox="1"/>
            <p:nvPr/>
          </p:nvSpPr>
          <p:spPr>
            <a:xfrm>
              <a:off x="6248128" y="3599396"/>
              <a:ext cx="628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Lucida Handwriting" panose="03010101010101010101" pitchFamily="66" charset="0"/>
                </a:rPr>
                <a:t>6.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02F951-E273-2904-C866-D329215D082A}"/>
                </a:ext>
              </a:extLst>
            </p:cNvPr>
            <p:cNvSpPr txBox="1"/>
            <p:nvPr/>
          </p:nvSpPr>
          <p:spPr>
            <a:xfrm>
              <a:off x="6248128" y="4144390"/>
              <a:ext cx="628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Lucida Handwriting" panose="03010101010101010101" pitchFamily="66" charset="0"/>
                </a:rPr>
                <a:t>7.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1D6725-8699-3A9E-F553-122AE07E5AD3}"/>
                </a:ext>
              </a:extLst>
            </p:cNvPr>
            <p:cNvSpPr txBox="1"/>
            <p:nvPr/>
          </p:nvSpPr>
          <p:spPr>
            <a:xfrm>
              <a:off x="6248128" y="4645836"/>
              <a:ext cx="628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Lucida Handwriting" panose="03010101010101010101" pitchFamily="66" charset="0"/>
                </a:rPr>
                <a:t>8.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7B0604-542C-474D-5963-D42643F90F94}"/>
                </a:ext>
              </a:extLst>
            </p:cNvPr>
            <p:cNvSpPr txBox="1"/>
            <p:nvPr/>
          </p:nvSpPr>
          <p:spPr>
            <a:xfrm>
              <a:off x="6248126" y="5169056"/>
              <a:ext cx="628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Lucida Handwriting" panose="03010101010101010101" pitchFamily="66" charset="0"/>
                </a:rPr>
                <a:t>9.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8D16AB-9941-740B-A30B-7F136162A613}"/>
                </a:ext>
              </a:extLst>
            </p:cNvPr>
            <p:cNvSpPr txBox="1"/>
            <p:nvPr/>
          </p:nvSpPr>
          <p:spPr>
            <a:xfrm>
              <a:off x="6002181" y="5670502"/>
              <a:ext cx="7807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Lucida Handwriting" panose="03010101010101010101" pitchFamily="66" charset="0"/>
                </a:rPr>
                <a:t>10.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3C00EC4-66B5-1874-CAFF-4FBA3F96E183}"/>
              </a:ext>
            </a:extLst>
          </p:cNvPr>
          <p:cNvSpPr txBox="1"/>
          <p:nvPr/>
        </p:nvSpPr>
        <p:spPr>
          <a:xfrm>
            <a:off x="1188744" y="3671001"/>
            <a:ext cx="490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Name our five senses and the body part that senses it.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BCF783-B42A-39AD-FF3C-467DC7250F54}"/>
              </a:ext>
            </a:extLst>
          </p:cNvPr>
          <p:cNvSpPr txBox="1"/>
          <p:nvPr/>
        </p:nvSpPr>
        <p:spPr>
          <a:xfrm>
            <a:off x="1188744" y="4348087"/>
            <a:ext cx="519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 Infant Rg" panose="02000503030000020003"/>
                <a:ea typeface="Sassoon Infant Rg" panose="02000503030000020003" pitchFamily="2" charset="0"/>
              </a:rPr>
              <a:t>What was Alberto Giacometti famous for?</a:t>
            </a:r>
          </a:p>
          <a:p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C5C18C-3558-C236-6C91-1DAF8FC6A7A6}"/>
              </a:ext>
            </a:extLst>
          </p:cNvPr>
          <p:cNvSpPr txBox="1"/>
          <p:nvPr/>
        </p:nvSpPr>
        <p:spPr>
          <a:xfrm>
            <a:off x="1188744" y="4847692"/>
            <a:ext cx="4907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Name 5 things we can find in our local area.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ED8234-A8CB-1D3E-E99F-39B3325AE8A9}"/>
              </a:ext>
            </a:extLst>
          </p:cNvPr>
          <p:cNvSpPr txBox="1"/>
          <p:nvPr/>
        </p:nvSpPr>
        <p:spPr>
          <a:xfrm>
            <a:off x="1188743" y="5257868"/>
            <a:ext cx="490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What suburb, city and country do we live in? Can you find it on the map.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57B123-BD83-E262-9298-8CB7BD4C988A}"/>
              </a:ext>
            </a:extLst>
          </p:cNvPr>
          <p:cNvSpPr txBox="1"/>
          <p:nvPr/>
        </p:nvSpPr>
        <p:spPr>
          <a:xfrm>
            <a:off x="1188743" y="5907636"/>
            <a:ext cx="4907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Tell us a fact about a British animal.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CEDEA2-2E46-8AF2-A801-EFB7D7F0A027}"/>
              </a:ext>
            </a:extLst>
          </p:cNvPr>
          <p:cNvSpPr txBox="1"/>
          <p:nvPr/>
        </p:nvSpPr>
        <p:spPr>
          <a:xfrm>
            <a:off x="6782883" y="3738093"/>
            <a:ext cx="490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What is the name for the type of animal that eats meat?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F2FE98-348E-AD05-3ADF-617466729AC8}"/>
              </a:ext>
            </a:extLst>
          </p:cNvPr>
          <p:cNvSpPr txBox="1"/>
          <p:nvPr/>
        </p:nvSpPr>
        <p:spPr>
          <a:xfrm>
            <a:off x="6782882" y="4372708"/>
            <a:ext cx="4907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What is an amphibian?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2CF5F6-3635-38FA-E850-11C88741015E}"/>
              </a:ext>
            </a:extLst>
          </p:cNvPr>
          <p:cNvSpPr txBox="1"/>
          <p:nvPr/>
        </p:nvSpPr>
        <p:spPr>
          <a:xfrm>
            <a:off x="6776748" y="5907636"/>
            <a:ext cx="4907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What does camouflage mean?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2249E9-3A5E-666D-B65C-48B60CD6574D}"/>
              </a:ext>
            </a:extLst>
          </p:cNvPr>
          <p:cNvSpPr txBox="1"/>
          <p:nvPr/>
        </p:nvSpPr>
        <p:spPr>
          <a:xfrm>
            <a:off x="5027758" y="6424700"/>
            <a:ext cx="209715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Year 1 - Autumn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986FFC-0000-6416-709E-971FD5B289F5}"/>
              </a:ext>
            </a:extLst>
          </p:cNvPr>
          <p:cNvSpPr txBox="1"/>
          <p:nvPr/>
        </p:nvSpPr>
        <p:spPr>
          <a:xfrm>
            <a:off x="6782881" y="4848929"/>
            <a:ext cx="4907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Name 5 animals that live in Africa.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109F5-8DD2-57DC-09ED-FD632903688E}"/>
              </a:ext>
            </a:extLst>
          </p:cNvPr>
          <p:cNvSpPr txBox="1"/>
          <p:nvPr/>
        </p:nvSpPr>
        <p:spPr>
          <a:xfrm>
            <a:off x="6782880" y="5257868"/>
            <a:ext cx="490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What is the climate like in Africa? How does it compare to the UK?</a:t>
            </a:r>
          </a:p>
        </p:txBody>
      </p:sp>
    </p:spTree>
    <p:extLst>
      <p:ext uri="{BB962C8B-B14F-4D97-AF65-F5344CB8AC3E}">
        <p14:creationId xmlns:p14="http://schemas.microsoft.com/office/powerpoint/2010/main" val="1052229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689</Words>
  <Application>Microsoft Office PowerPoint</Application>
  <PresentationFormat>Widescreen</PresentationFormat>
  <Paragraphs>131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Lucida Handwriting</vt:lpstr>
      <vt:lpstr>Sassoon Infant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Merriman</dc:creator>
  <cp:lastModifiedBy>Chloe Brown</cp:lastModifiedBy>
  <cp:revision>16</cp:revision>
  <dcterms:created xsi:type="dcterms:W3CDTF">2023-07-26T20:16:41Z</dcterms:created>
  <dcterms:modified xsi:type="dcterms:W3CDTF">2025-08-18T20:05:46Z</dcterms:modified>
</cp:coreProperties>
</file>